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57" r:id="rId3"/>
    <p:sldId id="295" r:id="rId4"/>
    <p:sldId id="258" r:id="rId5"/>
    <p:sldId id="259" r:id="rId6"/>
    <p:sldId id="298" r:id="rId7"/>
    <p:sldId id="260" r:id="rId8"/>
    <p:sldId id="264" r:id="rId9"/>
    <p:sldId id="265" r:id="rId10"/>
    <p:sldId id="262" r:id="rId11"/>
    <p:sldId id="266" r:id="rId12"/>
    <p:sldId id="261" r:id="rId13"/>
    <p:sldId id="267" r:id="rId14"/>
    <p:sldId id="274" r:id="rId15"/>
    <p:sldId id="277" r:id="rId16"/>
    <p:sldId id="263" r:id="rId17"/>
    <p:sldId id="268" r:id="rId18"/>
    <p:sldId id="270" r:id="rId19"/>
    <p:sldId id="273" r:id="rId20"/>
    <p:sldId id="272" r:id="rId21"/>
    <p:sldId id="271" r:id="rId22"/>
    <p:sldId id="275" r:id="rId23"/>
    <p:sldId id="279" r:id="rId24"/>
    <p:sldId id="280" r:id="rId25"/>
    <p:sldId id="278" r:id="rId26"/>
    <p:sldId id="276" r:id="rId27"/>
    <p:sldId id="282" r:id="rId28"/>
    <p:sldId id="283" r:id="rId29"/>
    <p:sldId id="284" r:id="rId30"/>
    <p:sldId id="281" r:id="rId31"/>
    <p:sldId id="288" r:id="rId32"/>
    <p:sldId id="285" r:id="rId33"/>
    <p:sldId id="286" r:id="rId34"/>
    <p:sldId id="287" r:id="rId35"/>
    <p:sldId id="289" r:id="rId36"/>
    <p:sldId id="291" r:id="rId37"/>
    <p:sldId id="292" r:id="rId38"/>
    <p:sldId id="293" r:id="rId39"/>
    <p:sldId id="294" r:id="rId40"/>
    <p:sldId id="296" r:id="rId41"/>
    <p:sldId id="297" r:id="rId42"/>
    <p:sldId id="290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8992" autoAdjust="0"/>
  </p:normalViewPr>
  <p:slideViewPr>
    <p:cSldViewPr>
      <p:cViewPr varScale="1">
        <p:scale>
          <a:sx n="39" d="100"/>
          <a:sy n="39" d="100"/>
        </p:scale>
        <p:origin x="-2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style val="42"/>
  <c:chart>
    <c:title>
      <c:layout/>
    </c:title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Total Cost of Ownership (TCO)</c:v>
                </c:pt>
              </c:strCache>
            </c:strRef>
          </c:tx>
          <c:marker>
            <c:symbol val="none"/>
          </c:marker>
          <c:cat>
            <c:strRef>
              <c:f>Sheet1!$A$2:$A$4</c:f>
              <c:strCache>
                <c:ptCount val="3"/>
                <c:pt idx="0">
                  <c:v>No</c:v>
                </c:pt>
                <c:pt idx="1">
                  <c:v>Pragmatic</c:v>
                </c:pt>
                <c:pt idx="2">
                  <c:v>Pure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20</c:v>
                </c:pt>
                <c:pt idx="1">
                  <c:v>2.5</c:v>
                </c:pt>
                <c:pt idx="2">
                  <c:v>20</c:v>
                </c:pt>
              </c:numCache>
            </c:numRef>
          </c:val>
        </c:ser>
        <c:marker val="1"/>
        <c:axId val="62090624"/>
        <c:axId val="62100608"/>
      </c:lineChart>
      <c:catAx>
        <c:axId val="62090624"/>
        <c:scaling>
          <c:orientation val="minMax"/>
        </c:scaling>
        <c:axPos val="b"/>
        <c:majorTickMark val="none"/>
        <c:tickLblPos val="nextTo"/>
        <c:crossAx val="62100608"/>
        <c:crosses val="autoZero"/>
        <c:auto val="1"/>
        <c:lblAlgn val="ctr"/>
        <c:lblOffset val="100"/>
      </c:catAx>
      <c:valAx>
        <c:axId val="62100608"/>
        <c:scaling>
          <c:orientation val="minMax"/>
          <c:max val="2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TCO</a:t>
                </a:r>
                <a:endParaRPr lang="en-US" dirty="0"/>
              </a:p>
            </c:rich>
          </c:tx>
          <c:layout/>
        </c:title>
        <c:numFmt formatCode="General" sourceLinked="1"/>
        <c:majorTickMark val="none"/>
        <c:tickLblPos val="nextTo"/>
        <c:crossAx val="62090624"/>
        <c:crosses val="autoZero"/>
        <c:crossBetween val="between"/>
        <c:majorUnit val="5"/>
      </c:valAx>
    </c:plotArea>
    <c:plotVisOnly val="1"/>
  </c:chart>
  <c:spPr>
    <a:ln cap="rnd">
      <a:prstDash val="solid"/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52F257-7DF3-4AC7-88F7-D0D5079FB74F}" type="doc">
      <dgm:prSet loTypeId="urn:microsoft.com/office/officeart/2005/8/layout/balance1" loCatId="relationship" qsTypeId="urn:microsoft.com/office/officeart/2005/8/quickstyle/3d9" qsCatId="3D" csTypeId="urn:microsoft.com/office/officeart/2005/8/colors/accent1_2" csCatId="accent1" phldr="1"/>
      <dgm:spPr>
        <a:scene3d>
          <a:camera prst="perspectiveHeroicExtremeLeftFacing">
            <a:rot lat="487347" lon="1500000" rev="21425485"/>
          </a:camera>
          <a:lightRig rig="soft" dir="t"/>
          <a:backdrop>
            <a:anchor x="0" y="0" z="-210000"/>
            <a:norm dx="0" dy="0" dz="914400"/>
            <a:up dx="0" dy="914400" dz="0"/>
          </a:backdrop>
        </a:scene3d>
      </dgm:spPr>
      <dgm:t>
        <a:bodyPr/>
        <a:lstStyle/>
        <a:p>
          <a:endParaRPr lang="en-US"/>
        </a:p>
      </dgm:t>
    </dgm:pt>
    <dgm:pt modelId="{44B9D034-5997-412A-B78F-F131653AF184}">
      <dgm:prSet phldrT="[Text]"/>
      <dgm:spPr>
        <a:sp3d extrusionH="152250" prstMaterial="matte">
          <a:bevelT w="165100" prst="coolSlant"/>
        </a:sp3d>
      </dgm:spPr>
      <dgm:t>
        <a:bodyPr/>
        <a:lstStyle/>
        <a:p>
          <a:r>
            <a:rPr lang="en-US" dirty="0" smtClean="0"/>
            <a:t>Non-Runtime</a:t>
          </a:r>
          <a:endParaRPr lang="en-US" dirty="0"/>
        </a:p>
      </dgm:t>
    </dgm:pt>
    <dgm:pt modelId="{D3A12925-A95C-49CE-868F-6D8090A59143}" type="parTrans" cxnId="{9CE51B44-9BDC-458C-AFE9-ABA3DBDCA302}">
      <dgm:prSet/>
      <dgm:spPr/>
      <dgm:t>
        <a:bodyPr/>
        <a:lstStyle/>
        <a:p>
          <a:endParaRPr lang="en-US"/>
        </a:p>
      </dgm:t>
    </dgm:pt>
    <dgm:pt modelId="{3F474E44-F73E-4536-866A-343F6E953649}" type="sibTrans" cxnId="{9CE51B44-9BDC-458C-AFE9-ABA3DBDCA302}">
      <dgm:prSet/>
      <dgm:spPr/>
      <dgm:t>
        <a:bodyPr/>
        <a:lstStyle/>
        <a:p>
          <a:endParaRPr lang="en-US"/>
        </a:p>
      </dgm:t>
    </dgm:pt>
    <dgm:pt modelId="{035639EB-DD98-4699-8A58-F45193EF7CF0}">
      <dgm:prSet phldrT="[Text]"/>
      <dgm:spPr>
        <a:sp3d extrusionH="152250" prstMaterial="matte">
          <a:bevelT w="165100" prst="coolSlant"/>
        </a:sp3d>
      </dgm:spPr>
      <dgm:t>
        <a:bodyPr/>
        <a:lstStyle/>
        <a:p>
          <a:r>
            <a:rPr lang="en-US" dirty="0" smtClean="0"/>
            <a:t>Flexibility</a:t>
          </a:r>
          <a:endParaRPr lang="en-US" dirty="0"/>
        </a:p>
      </dgm:t>
    </dgm:pt>
    <dgm:pt modelId="{B8A5A5FB-DC3E-4D58-9535-109D06C1EACC}" type="parTrans" cxnId="{578F4DEE-B12C-43FF-8B73-49CB5197A46C}">
      <dgm:prSet/>
      <dgm:spPr/>
      <dgm:t>
        <a:bodyPr/>
        <a:lstStyle/>
        <a:p>
          <a:endParaRPr lang="en-US"/>
        </a:p>
      </dgm:t>
    </dgm:pt>
    <dgm:pt modelId="{6B6D88D4-6BC8-42D2-9E24-D4687EB6A0C8}" type="sibTrans" cxnId="{578F4DEE-B12C-43FF-8B73-49CB5197A46C}">
      <dgm:prSet/>
      <dgm:spPr/>
      <dgm:t>
        <a:bodyPr/>
        <a:lstStyle/>
        <a:p>
          <a:endParaRPr lang="en-US"/>
        </a:p>
      </dgm:t>
    </dgm:pt>
    <dgm:pt modelId="{8FE32289-1A0C-4554-8E25-7F2D95CB8031}">
      <dgm:prSet phldrT="[Text]"/>
      <dgm:spPr>
        <a:sp3d extrusionH="152250" prstMaterial="matte">
          <a:bevelT w="165100" prst="coolSlant"/>
        </a:sp3d>
      </dgm:spPr>
      <dgm:t>
        <a:bodyPr/>
        <a:lstStyle/>
        <a:p>
          <a:r>
            <a:rPr lang="en-US" dirty="0" smtClean="0"/>
            <a:t>Maintainability</a:t>
          </a:r>
          <a:endParaRPr lang="en-US" dirty="0"/>
        </a:p>
      </dgm:t>
    </dgm:pt>
    <dgm:pt modelId="{257CF7EB-44AE-40F2-A3DF-39BE9700C750}" type="parTrans" cxnId="{1008548A-0A45-4C7A-BBAE-907BFC27D5FA}">
      <dgm:prSet/>
      <dgm:spPr/>
      <dgm:t>
        <a:bodyPr/>
        <a:lstStyle/>
        <a:p>
          <a:endParaRPr lang="en-US"/>
        </a:p>
      </dgm:t>
    </dgm:pt>
    <dgm:pt modelId="{298803C1-7006-4612-ABC8-D6B6FC6D909A}" type="sibTrans" cxnId="{1008548A-0A45-4C7A-BBAE-907BFC27D5FA}">
      <dgm:prSet/>
      <dgm:spPr/>
      <dgm:t>
        <a:bodyPr/>
        <a:lstStyle/>
        <a:p>
          <a:endParaRPr lang="en-US"/>
        </a:p>
      </dgm:t>
    </dgm:pt>
    <dgm:pt modelId="{E8DC1ACE-8D55-4CF9-AA88-CDF6FC0F3AE3}">
      <dgm:prSet phldrT="[Text]"/>
      <dgm:spPr>
        <a:sp3d extrusionH="152250" prstMaterial="matte">
          <a:bevelT w="165100" prst="coolSlant"/>
        </a:sp3d>
      </dgm:spPr>
      <dgm:t>
        <a:bodyPr/>
        <a:lstStyle/>
        <a:p>
          <a:r>
            <a:rPr lang="en-US" dirty="0" smtClean="0"/>
            <a:t>Runtime</a:t>
          </a:r>
          <a:endParaRPr lang="en-US" dirty="0"/>
        </a:p>
      </dgm:t>
    </dgm:pt>
    <dgm:pt modelId="{A2259346-6A3B-4A7D-A080-406BD6404C66}" type="parTrans" cxnId="{1DCEDD6D-6675-4D29-9652-8E56653C4A36}">
      <dgm:prSet/>
      <dgm:spPr/>
      <dgm:t>
        <a:bodyPr/>
        <a:lstStyle/>
        <a:p>
          <a:endParaRPr lang="en-US"/>
        </a:p>
      </dgm:t>
    </dgm:pt>
    <dgm:pt modelId="{485339DD-AF91-47EE-AC7C-E9EF1E83D9A1}" type="sibTrans" cxnId="{1DCEDD6D-6675-4D29-9652-8E56653C4A36}">
      <dgm:prSet/>
      <dgm:spPr/>
      <dgm:t>
        <a:bodyPr/>
        <a:lstStyle/>
        <a:p>
          <a:endParaRPr lang="en-US"/>
        </a:p>
      </dgm:t>
    </dgm:pt>
    <dgm:pt modelId="{9771A42A-4230-4192-957E-45848D352F6E}">
      <dgm:prSet phldrT="[Text]"/>
      <dgm:spPr>
        <a:sp3d extrusionH="152250" prstMaterial="matte">
          <a:bevelT w="165100" prst="coolSlant"/>
        </a:sp3d>
      </dgm:spPr>
      <dgm:t>
        <a:bodyPr/>
        <a:lstStyle/>
        <a:p>
          <a:r>
            <a:rPr lang="en-US" dirty="0" smtClean="0"/>
            <a:t>Monitoring</a:t>
          </a:r>
          <a:endParaRPr lang="en-US" dirty="0"/>
        </a:p>
      </dgm:t>
    </dgm:pt>
    <dgm:pt modelId="{70303558-344C-4FB5-8E64-E6B14275F75B}" type="parTrans" cxnId="{586F4B8D-2657-4151-BBCA-4A3CB2BD0A41}">
      <dgm:prSet/>
      <dgm:spPr/>
      <dgm:t>
        <a:bodyPr/>
        <a:lstStyle/>
        <a:p>
          <a:endParaRPr lang="en-US"/>
        </a:p>
      </dgm:t>
    </dgm:pt>
    <dgm:pt modelId="{A724E88E-1463-499A-A2FE-72F6FEF62FAE}" type="sibTrans" cxnId="{586F4B8D-2657-4151-BBCA-4A3CB2BD0A41}">
      <dgm:prSet/>
      <dgm:spPr/>
      <dgm:t>
        <a:bodyPr/>
        <a:lstStyle/>
        <a:p>
          <a:endParaRPr lang="en-US"/>
        </a:p>
      </dgm:t>
    </dgm:pt>
    <dgm:pt modelId="{F44159D4-2D99-4443-AA17-A438C910E0E3}">
      <dgm:prSet phldrT="[Text]"/>
      <dgm:spPr>
        <a:sp3d extrusionH="152250" prstMaterial="matte">
          <a:bevelT w="165100" prst="coolSlant"/>
        </a:sp3d>
      </dgm:spPr>
      <dgm:t>
        <a:bodyPr/>
        <a:lstStyle/>
        <a:p>
          <a:r>
            <a:rPr lang="en-US" dirty="0" smtClean="0"/>
            <a:t>Availability</a:t>
          </a:r>
          <a:endParaRPr lang="en-US" dirty="0"/>
        </a:p>
      </dgm:t>
    </dgm:pt>
    <dgm:pt modelId="{7BBF35E6-10A7-46AB-A99D-8B1131D1131A}" type="parTrans" cxnId="{30B8500E-B1B4-4AB5-8B0A-B3B479DE80B9}">
      <dgm:prSet/>
      <dgm:spPr/>
      <dgm:t>
        <a:bodyPr/>
        <a:lstStyle/>
        <a:p>
          <a:endParaRPr lang="en-US"/>
        </a:p>
      </dgm:t>
    </dgm:pt>
    <dgm:pt modelId="{AACCD805-2D6B-4012-B0E3-ABCBB234E45F}" type="sibTrans" cxnId="{30B8500E-B1B4-4AB5-8B0A-B3B479DE80B9}">
      <dgm:prSet/>
      <dgm:spPr/>
      <dgm:t>
        <a:bodyPr/>
        <a:lstStyle/>
        <a:p>
          <a:endParaRPr lang="en-US"/>
        </a:p>
      </dgm:t>
    </dgm:pt>
    <dgm:pt modelId="{B124E62A-81A4-4F5A-877F-257C3EF7941D}">
      <dgm:prSet phldrT="[Text]"/>
      <dgm:spPr>
        <a:sp3d extrusionH="152250" prstMaterial="matte">
          <a:bevelT w="165100" prst="coolSlant"/>
        </a:sp3d>
      </dgm:spPr>
      <dgm:t>
        <a:bodyPr/>
        <a:lstStyle/>
        <a:p>
          <a:r>
            <a:rPr lang="en-US" dirty="0" smtClean="0"/>
            <a:t>Scalability</a:t>
          </a:r>
          <a:endParaRPr lang="en-US" dirty="0"/>
        </a:p>
      </dgm:t>
    </dgm:pt>
    <dgm:pt modelId="{3FA1B496-3F7D-470E-877F-F0F692DC9F9D}" type="parTrans" cxnId="{A72D9CD7-5F22-426D-9C36-4A13FBB47340}">
      <dgm:prSet/>
      <dgm:spPr/>
      <dgm:t>
        <a:bodyPr/>
        <a:lstStyle/>
        <a:p>
          <a:endParaRPr lang="en-US"/>
        </a:p>
      </dgm:t>
    </dgm:pt>
    <dgm:pt modelId="{2A90787B-7D66-4666-A044-144F4FB80F29}" type="sibTrans" cxnId="{A72D9CD7-5F22-426D-9C36-4A13FBB47340}">
      <dgm:prSet/>
      <dgm:spPr/>
      <dgm:t>
        <a:bodyPr/>
        <a:lstStyle/>
        <a:p>
          <a:endParaRPr lang="en-US"/>
        </a:p>
      </dgm:t>
    </dgm:pt>
    <dgm:pt modelId="{40567ADE-C282-4959-AE4A-5FED1E672E97}" type="pres">
      <dgm:prSet presAssocID="{1752F257-7DF3-4AC7-88F7-D0D5079FB74F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EB434D-6D50-4F5E-A911-CB297BD1D3BE}" type="pres">
      <dgm:prSet presAssocID="{1752F257-7DF3-4AC7-88F7-D0D5079FB74F}" presName="dummyMaxCanvas" presStyleCnt="0"/>
      <dgm:spPr/>
    </dgm:pt>
    <dgm:pt modelId="{9AFE1636-C108-4092-9FE2-B0FE22312BAD}" type="pres">
      <dgm:prSet presAssocID="{1752F257-7DF3-4AC7-88F7-D0D5079FB74F}" presName="parentComposite" presStyleCnt="0"/>
      <dgm:spPr/>
    </dgm:pt>
    <dgm:pt modelId="{9576A217-E51E-4D71-B409-BF185C137D50}" type="pres">
      <dgm:prSet presAssocID="{1752F257-7DF3-4AC7-88F7-D0D5079FB74F}" presName="parent1" presStyleLbl="alignAccFollowNode1" presStyleIdx="0" presStyleCnt="4" custLinFactNeighborX="13675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E2706DC0-FD02-4A34-A233-7B3D69597566}" type="pres">
      <dgm:prSet presAssocID="{1752F257-7DF3-4AC7-88F7-D0D5079FB74F}" presName="parent2" presStyleLbl="alignAccFollowNode1" presStyleIdx="1" presStyleCnt="4" custLinFactNeighborX="14530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FCCF4DC3-AEAB-411D-993B-1835ECB5B744}" type="pres">
      <dgm:prSet presAssocID="{1752F257-7DF3-4AC7-88F7-D0D5079FB74F}" presName="childrenComposite" presStyleCnt="0"/>
      <dgm:spPr/>
    </dgm:pt>
    <dgm:pt modelId="{5493E839-2156-4143-A188-7055D9017F34}" type="pres">
      <dgm:prSet presAssocID="{1752F257-7DF3-4AC7-88F7-D0D5079FB74F}" presName="dummyMaxCanvas_ChildArea" presStyleCnt="0"/>
      <dgm:spPr/>
    </dgm:pt>
    <dgm:pt modelId="{AB3825AE-8A14-460D-9AF0-EDA9FEEC9A8A}" type="pres">
      <dgm:prSet presAssocID="{1752F257-7DF3-4AC7-88F7-D0D5079FB74F}" presName="fulcrum" presStyleLbl="alignAccFollowNode1" presStyleIdx="2" presStyleCnt="4"/>
      <dgm:spPr>
        <a:sp3d extrusionH="152250" prstMaterial="matte">
          <a:bevelT w="165100" prst="coolSlant"/>
        </a:sp3d>
      </dgm:spPr>
    </dgm:pt>
    <dgm:pt modelId="{D1725C9D-27A6-4FDD-AFAF-27CB08C218D8}" type="pres">
      <dgm:prSet presAssocID="{1752F257-7DF3-4AC7-88F7-D0D5079FB74F}" presName="balance_23" presStyleLbl="alignAccFollowNode1" presStyleIdx="3" presStyleCnt="4" custLinFactNeighborX="508">
        <dgm:presLayoutVars>
          <dgm:bulletEnabled val="1"/>
        </dgm:presLayoutVars>
      </dgm:prSet>
      <dgm:spPr>
        <a:sp3d extrusionH="152250" prstMaterial="matte">
          <a:bevelT w="165100" prst="coolSlant"/>
        </a:sp3d>
      </dgm:spPr>
    </dgm:pt>
    <dgm:pt modelId="{E168C8A6-81DF-4189-878B-314FA8C56E04}" type="pres">
      <dgm:prSet presAssocID="{1752F257-7DF3-4AC7-88F7-D0D5079FB74F}" presName="right_23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40F06F-4BF5-4E5C-9D0B-C6E7A0CD574B}" type="pres">
      <dgm:prSet presAssocID="{1752F257-7DF3-4AC7-88F7-D0D5079FB74F}" presName="right_23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283214-899C-4A5C-B314-A430848366C7}" type="pres">
      <dgm:prSet presAssocID="{1752F257-7DF3-4AC7-88F7-D0D5079FB74F}" presName="right_23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629975-7497-4884-93A8-5A01318990B7}" type="pres">
      <dgm:prSet presAssocID="{1752F257-7DF3-4AC7-88F7-D0D5079FB74F}" presName="left_23_1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825013-EE8F-4727-9E67-DD86D8B55E25}" type="pres">
      <dgm:prSet presAssocID="{1752F257-7DF3-4AC7-88F7-D0D5079FB74F}" presName="left_23_2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72D9CD7-5F22-426D-9C36-4A13FBB47340}" srcId="{E8DC1ACE-8D55-4CF9-AA88-CDF6FC0F3AE3}" destId="{B124E62A-81A4-4F5A-877F-257C3EF7941D}" srcOrd="2" destOrd="0" parTransId="{3FA1B496-3F7D-470E-877F-F0F692DC9F9D}" sibTransId="{2A90787B-7D66-4666-A044-144F4FB80F29}"/>
    <dgm:cxn modelId="{1DCEDD6D-6675-4D29-9652-8E56653C4A36}" srcId="{1752F257-7DF3-4AC7-88F7-D0D5079FB74F}" destId="{E8DC1ACE-8D55-4CF9-AA88-CDF6FC0F3AE3}" srcOrd="1" destOrd="0" parTransId="{A2259346-6A3B-4A7D-A080-406BD6404C66}" sibTransId="{485339DD-AF91-47EE-AC7C-E9EF1E83D9A1}"/>
    <dgm:cxn modelId="{578F4DEE-B12C-43FF-8B73-49CB5197A46C}" srcId="{44B9D034-5997-412A-B78F-F131653AF184}" destId="{035639EB-DD98-4699-8A58-F45193EF7CF0}" srcOrd="0" destOrd="0" parTransId="{B8A5A5FB-DC3E-4D58-9535-109D06C1EACC}" sibTransId="{6B6D88D4-6BC8-42D2-9E24-D4687EB6A0C8}"/>
    <dgm:cxn modelId="{30B8500E-B1B4-4AB5-8B0A-B3B479DE80B9}" srcId="{E8DC1ACE-8D55-4CF9-AA88-CDF6FC0F3AE3}" destId="{F44159D4-2D99-4443-AA17-A438C910E0E3}" srcOrd="1" destOrd="0" parTransId="{7BBF35E6-10A7-46AB-A99D-8B1131D1131A}" sibTransId="{AACCD805-2D6B-4012-B0E3-ABCBB234E45F}"/>
    <dgm:cxn modelId="{ADA259F9-762B-41E8-A03F-8B596B014FAA}" type="presOf" srcId="{8FE32289-1A0C-4554-8E25-7F2D95CB8031}" destId="{3F825013-EE8F-4727-9E67-DD86D8B55E25}" srcOrd="0" destOrd="0" presId="urn:microsoft.com/office/officeart/2005/8/layout/balance1"/>
    <dgm:cxn modelId="{9324CCBB-AADA-479D-948D-41B925FCE3EB}" type="presOf" srcId="{44B9D034-5997-412A-B78F-F131653AF184}" destId="{9576A217-E51E-4D71-B409-BF185C137D50}" srcOrd="0" destOrd="0" presId="urn:microsoft.com/office/officeart/2005/8/layout/balance1"/>
    <dgm:cxn modelId="{7B4E8EE8-D274-496A-83B1-B921343CB6A5}" type="presOf" srcId="{9771A42A-4230-4192-957E-45848D352F6E}" destId="{E168C8A6-81DF-4189-878B-314FA8C56E04}" srcOrd="0" destOrd="0" presId="urn:microsoft.com/office/officeart/2005/8/layout/balance1"/>
    <dgm:cxn modelId="{5FA70E70-74D1-4D36-AC11-EDEDBFC5FABD}" type="presOf" srcId="{B124E62A-81A4-4F5A-877F-257C3EF7941D}" destId="{53283214-899C-4A5C-B314-A430848366C7}" srcOrd="0" destOrd="0" presId="urn:microsoft.com/office/officeart/2005/8/layout/balance1"/>
    <dgm:cxn modelId="{E5109DCA-FFBC-4908-9443-3431AE4C6DA1}" type="presOf" srcId="{035639EB-DD98-4699-8A58-F45193EF7CF0}" destId="{39629975-7497-4884-93A8-5A01318990B7}" srcOrd="0" destOrd="0" presId="urn:microsoft.com/office/officeart/2005/8/layout/balance1"/>
    <dgm:cxn modelId="{1008548A-0A45-4C7A-BBAE-907BFC27D5FA}" srcId="{44B9D034-5997-412A-B78F-F131653AF184}" destId="{8FE32289-1A0C-4554-8E25-7F2D95CB8031}" srcOrd="1" destOrd="0" parTransId="{257CF7EB-44AE-40F2-A3DF-39BE9700C750}" sibTransId="{298803C1-7006-4612-ABC8-D6B6FC6D909A}"/>
    <dgm:cxn modelId="{9CE51B44-9BDC-458C-AFE9-ABA3DBDCA302}" srcId="{1752F257-7DF3-4AC7-88F7-D0D5079FB74F}" destId="{44B9D034-5997-412A-B78F-F131653AF184}" srcOrd="0" destOrd="0" parTransId="{D3A12925-A95C-49CE-868F-6D8090A59143}" sibTransId="{3F474E44-F73E-4536-866A-343F6E953649}"/>
    <dgm:cxn modelId="{74E2B488-554C-4520-828E-16226FAF3A9F}" type="presOf" srcId="{E8DC1ACE-8D55-4CF9-AA88-CDF6FC0F3AE3}" destId="{E2706DC0-FD02-4A34-A233-7B3D69597566}" srcOrd="0" destOrd="0" presId="urn:microsoft.com/office/officeart/2005/8/layout/balance1"/>
    <dgm:cxn modelId="{586F4B8D-2657-4151-BBCA-4A3CB2BD0A41}" srcId="{E8DC1ACE-8D55-4CF9-AA88-CDF6FC0F3AE3}" destId="{9771A42A-4230-4192-957E-45848D352F6E}" srcOrd="0" destOrd="0" parTransId="{70303558-344C-4FB5-8E64-E6B14275F75B}" sibTransId="{A724E88E-1463-499A-A2FE-72F6FEF62FAE}"/>
    <dgm:cxn modelId="{0A07A7D2-D2ED-47A7-979C-3258A1D463C3}" type="presOf" srcId="{F44159D4-2D99-4443-AA17-A438C910E0E3}" destId="{7C40F06F-4BF5-4E5C-9D0B-C6E7A0CD574B}" srcOrd="0" destOrd="0" presId="urn:microsoft.com/office/officeart/2005/8/layout/balance1"/>
    <dgm:cxn modelId="{A872B5D3-90F8-495B-8F33-74FE389D9E31}" type="presOf" srcId="{1752F257-7DF3-4AC7-88F7-D0D5079FB74F}" destId="{40567ADE-C282-4959-AE4A-5FED1E672E97}" srcOrd="0" destOrd="0" presId="urn:microsoft.com/office/officeart/2005/8/layout/balance1"/>
    <dgm:cxn modelId="{E769FCA9-EB18-41D9-B384-D437252829E5}" type="presParOf" srcId="{40567ADE-C282-4959-AE4A-5FED1E672E97}" destId="{F6EB434D-6D50-4F5E-A911-CB297BD1D3BE}" srcOrd="0" destOrd="0" presId="urn:microsoft.com/office/officeart/2005/8/layout/balance1"/>
    <dgm:cxn modelId="{E9C09D69-7562-4FF6-9D61-E8AA5D97BA62}" type="presParOf" srcId="{40567ADE-C282-4959-AE4A-5FED1E672E97}" destId="{9AFE1636-C108-4092-9FE2-B0FE22312BAD}" srcOrd="1" destOrd="0" presId="urn:microsoft.com/office/officeart/2005/8/layout/balance1"/>
    <dgm:cxn modelId="{853DF9CB-680B-4CD8-9A52-5F3B7CA7C15D}" type="presParOf" srcId="{9AFE1636-C108-4092-9FE2-B0FE22312BAD}" destId="{9576A217-E51E-4D71-B409-BF185C137D50}" srcOrd="0" destOrd="0" presId="urn:microsoft.com/office/officeart/2005/8/layout/balance1"/>
    <dgm:cxn modelId="{F44AFE15-46DE-4E65-A478-D765FA716C5E}" type="presParOf" srcId="{9AFE1636-C108-4092-9FE2-B0FE22312BAD}" destId="{E2706DC0-FD02-4A34-A233-7B3D69597566}" srcOrd="1" destOrd="0" presId="urn:microsoft.com/office/officeart/2005/8/layout/balance1"/>
    <dgm:cxn modelId="{98FC4419-4DFF-411A-82C0-0DA4D9B850A5}" type="presParOf" srcId="{40567ADE-C282-4959-AE4A-5FED1E672E97}" destId="{FCCF4DC3-AEAB-411D-993B-1835ECB5B744}" srcOrd="2" destOrd="0" presId="urn:microsoft.com/office/officeart/2005/8/layout/balance1"/>
    <dgm:cxn modelId="{3EE4F218-1C62-47F2-8BDF-7DA6F62679BF}" type="presParOf" srcId="{FCCF4DC3-AEAB-411D-993B-1835ECB5B744}" destId="{5493E839-2156-4143-A188-7055D9017F34}" srcOrd="0" destOrd="0" presId="urn:microsoft.com/office/officeart/2005/8/layout/balance1"/>
    <dgm:cxn modelId="{0B4FF9C6-139F-451D-808F-70AA96D95E40}" type="presParOf" srcId="{FCCF4DC3-AEAB-411D-993B-1835ECB5B744}" destId="{AB3825AE-8A14-460D-9AF0-EDA9FEEC9A8A}" srcOrd="1" destOrd="0" presId="urn:microsoft.com/office/officeart/2005/8/layout/balance1"/>
    <dgm:cxn modelId="{7B21DB5B-FF42-4BB2-9A39-9379B3E5F986}" type="presParOf" srcId="{FCCF4DC3-AEAB-411D-993B-1835ECB5B744}" destId="{D1725C9D-27A6-4FDD-AFAF-27CB08C218D8}" srcOrd="2" destOrd="0" presId="urn:microsoft.com/office/officeart/2005/8/layout/balance1"/>
    <dgm:cxn modelId="{77E49201-6048-41CD-A239-1B7A83FCD2D8}" type="presParOf" srcId="{FCCF4DC3-AEAB-411D-993B-1835ECB5B744}" destId="{E168C8A6-81DF-4189-878B-314FA8C56E04}" srcOrd="3" destOrd="0" presId="urn:microsoft.com/office/officeart/2005/8/layout/balance1"/>
    <dgm:cxn modelId="{70680C78-AF04-415D-BFD1-451AE0305FCB}" type="presParOf" srcId="{FCCF4DC3-AEAB-411D-993B-1835ECB5B744}" destId="{7C40F06F-4BF5-4E5C-9D0B-C6E7A0CD574B}" srcOrd="4" destOrd="0" presId="urn:microsoft.com/office/officeart/2005/8/layout/balance1"/>
    <dgm:cxn modelId="{D68B990D-AB2B-4472-B331-79407AEBABFD}" type="presParOf" srcId="{FCCF4DC3-AEAB-411D-993B-1835ECB5B744}" destId="{53283214-899C-4A5C-B314-A430848366C7}" srcOrd="5" destOrd="0" presId="urn:microsoft.com/office/officeart/2005/8/layout/balance1"/>
    <dgm:cxn modelId="{1C2C4874-9258-4883-87CE-33D1A210F965}" type="presParOf" srcId="{FCCF4DC3-AEAB-411D-993B-1835ECB5B744}" destId="{39629975-7497-4884-93A8-5A01318990B7}" srcOrd="6" destOrd="0" presId="urn:microsoft.com/office/officeart/2005/8/layout/balance1"/>
    <dgm:cxn modelId="{160EC067-9BF4-4772-90F4-8CCEE0DA7DA8}" type="presParOf" srcId="{FCCF4DC3-AEAB-411D-993B-1835ECB5B744}" destId="{3F825013-EE8F-4727-9E67-DD86D8B55E25}" srcOrd="7" destOrd="0" presId="urn:microsoft.com/office/officeart/2005/8/layout/balance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64AD1-64A4-467B-A9CB-5981FEA08890}" type="datetimeFigureOut">
              <a:rPr lang="en-US" smtClean="0"/>
              <a:pPr/>
              <a:t>10/28/2010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BD5ABF-C5EA-4835-986E-08353CA476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Include</a:t>
            </a:r>
            <a:r>
              <a:rPr lang="en-US" baseline="0" dirty="0" smtClean="0"/>
              <a:t> notes about myself and really brief. A slide may not be required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D5ABF-C5EA-4835-986E-08353CA4764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Approaches</a:t>
            </a:r>
            <a:r>
              <a:rPr lang="en-US" baseline="0" dirty="0" smtClean="0"/>
              <a:t> to architecture: </a:t>
            </a:r>
          </a:p>
          <a:p>
            <a:r>
              <a:rPr lang="en-US" baseline="0" dirty="0" smtClean="0"/>
              <a:t>No Arch, Pure Arch, Pragmatic Arch – Total cost of Ownership (TCO)</a:t>
            </a:r>
          </a:p>
          <a:p>
            <a:r>
              <a:rPr lang="en-US" baseline="0" dirty="0" smtClean="0"/>
              <a:t>Breadth-wise search, Horizontal search. Layering, </a:t>
            </a:r>
            <a:r>
              <a:rPr lang="en-US" baseline="0" dirty="0" err="1" smtClean="0"/>
              <a:t>Tiering</a:t>
            </a:r>
            <a:r>
              <a:rPr lang="en-US" baseline="0" dirty="0" smtClean="0"/>
              <a:t>, and how deep do we go in</a:t>
            </a:r>
          </a:p>
          <a:p>
            <a:endParaRPr lang="en-US" baseline="0" dirty="0" smtClean="0"/>
          </a:p>
          <a:p>
            <a:r>
              <a:rPr lang="en-US" baseline="0" dirty="0" smtClean="0"/>
              <a:t>Service Oriented Architectures – What’s SOA, how to build SOA systems, the need for building it, ESB, BPEL etc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D5ABF-C5EA-4835-986E-08353CA4764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D5ABF-C5EA-4835-986E-08353CA4764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7330-C288-4E9A-919D-8DC0496F4F16}" type="datetimeFigureOut">
              <a:rPr lang="en-US" smtClean="0"/>
              <a:pPr/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1B09-981D-438D-8480-E71BDE16E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7330-C288-4E9A-919D-8DC0496F4F16}" type="datetimeFigureOut">
              <a:rPr lang="en-US" smtClean="0"/>
              <a:pPr/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1B09-981D-438D-8480-E71BDE16E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7330-C288-4E9A-919D-8DC0496F4F16}" type="datetimeFigureOut">
              <a:rPr lang="en-US" smtClean="0"/>
              <a:pPr/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1B09-981D-438D-8480-E71BDE16E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7330-C288-4E9A-919D-8DC0496F4F16}" type="datetimeFigureOut">
              <a:rPr lang="en-US" smtClean="0"/>
              <a:pPr/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1B09-981D-438D-8480-E71BDE16E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7330-C288-4E9A-919D-8DC0496F4F16}" type="datetimeFigureOut">
              <a:rPr lang="en-US" smtClean="0"/>
              <a:pPr/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1B09-981D-438D-8480-E71BDE16E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7330-C288-4E9A-919D-8DC0496F4F16}" type="datetimeFigureOut">
              <a:rPr lang="en-US" smtClean="0"/>
              <a:pPr/>
              <a:t>10/28/2010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1B09-981D-438D-8480-E71BDE16E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7330-C288-4E9A-919D-8DC0496F4F16}" type="datetimeFigureOut">
              <a:rPr lang="en-US" smtClean="0"/>
              <a:pPr/>
              <a:t>10/28/2010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1B09-981D-438D-8480-E71BDE16E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7330-C288-4E9A-919D-8DC0496F4F16}" type="datetimeFigureOut">
              <a:rPr lang="en-US" smtClean="0"/>
              <a:pPr/>
              <a:t>10/28/2010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1B09-981D-438D-8480-E71BDE16E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7330-C288-4E9A-919D-8DC0496F4F16}" type="datetimeFigureOut">
              <a:rPr lang="en-US" smtClean="0"/>
              <a:pPr/>
              <a:t>10/28/2010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1B09-981D-438D-8480-E71BDE16E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7330-C288-4E9A-919D-8DC0496F4F16}" type="datetimeFigureOut">
              <a:rPr lang="en-US" smtClean="0"/>
              <a:pPr/>
              <a:t>10/28/2010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1B09-981D-438D-8480-E71BDE16E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7330-C288-4E9A-919D-8DC0496F4F16}" type="datetimeFigureOut">
              <a:rPr lang="en-US" smtClean="0"/>
              <a:pPr/>
              <a:t>10/28/2010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1B09-981D-438D-8480-E71BDE16E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A7330-C288-4E9A-919D-8DC0496F4F16}" type="datetimeFigureOut">
              <a:rPr lang="en-US" smtClean="0"/>
              <a:pPr/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F1B09-981D-438D-8480-E71BDE16E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mailto:rajbits@gmail.com" TargetMode="External"/><Relationship Id="rId2" Type="http://schemas.openxmlformats.org/officeDocument/2006/relationships/hyperlink" Target="mailto:Rajkumar.Chandrasekaran@ebay.c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Pragmatic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Simplify, Clarify, Economize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029200" y="45720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-Rajkumar Chandrasekaran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447800" y="2438400"/>
            <a:ext cx="6553200" cy="2133600"/>
          </a:xfrm>
          <a:prstGeom prst="roundRect">
            <a:avLst>
              <a:gd name="adj" fmla="val 79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chemeClr val="tx2">
                    <a:lumMod val="75000"/>
                  </a:schemeClr>
                </a:solidFill>
              </a:rPr>
              <a:t>Pragmatic</a:t>
            </a:r>
            <a:endParaRPr lang="en-US" sz="6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81000"/>
            <a:ext cx="82296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</a:rPr>
              <a:t>Pragmatic Architecture</a:t>
            </a:r>
            <a:endParaRPr 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304800" y="2209800"/>
            <a:ext cx="685800" cy="3962400"/>
          </a:xfrm>
          <a:prstGeom prst="leftBrac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8305800" y="2133600"/>
            <a:ext cx="457200" cy="4038600"/>
          </a:xfrm>
          <a:prstGeom prst="rightBrac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371600" y="2286000"/>
            <a:ext cx="6477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SzPct val="75000"/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More realistic approach</a:t>
            </a:r>
          </a:p>
          <a:p>
            <a:pPr>
              <a:lnSpc>
                <a:spcPct val="150000"/>
              </a:lnSpc>
              <a:buSzPct val="75000"/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Fine balance between Architectural Principles and Product Goals</a:t>
            </a:r>
          </a:p>
          <a:p>
            <a:pPr>
              <a:lnSpc>
                <a:spcPct val="150000"/>
              </a:lnSpc>
              <a:buSzPct val="75000"/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Predominantly Incremental with long-term vision</a:t>
            </a:r>
          </a:p>
          <a:p>
            <a:pPr>
              <a:lnSpc>
                <a:spcPct val="150000"/>
              </a:lnSpc>
              <a:buSzPct val="75000"/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Enables ‘Fail-fast’</a:t>
            </a:r>
          </a:p>
          <a:p>
            <a:pPr>
              <a:lnSpc>
                <a:spcPct val="150000"/>
              </a:lnSpc>
              <a:buSzPct val="75000"/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Earns Trust &amp; Respect from stakeholders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 to Architecture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381000" y="1371600"/>
          <a:ext cx="8305800" cy="4754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457200" y="2971800"/>
            <a:ext cx="8153400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accent3">
                    <a:lumMod val="50000"/>
                  </a:schemeClr>
                </a:solidFill>
              </a:rPr>
              <a:t>Architecture Evolution</a:t>
            </a:r>
            <a:endParaRPr lang="en-US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447800" y="2438400"/>
            <a:ext cx="6553200" cy="2133600"/>
          </a:xfrm>
          <a:prstGeom prst="roundRect">
            <a:avLst>
              <a:gd name="adj" fmla="val 79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002060"/>
                </a:solidFill>
              </a:rPr>
              <a:t>Architecture Basics</a:t>
            </a:r>
          </a:p>
          <a:p>
            <a:pPr algn="ctr"/>
            <a:r>
              <a:rPr lang="en-US" sz="4800" dirty="0" smtClean="0">
                <a:solidFill>
                  <a:srgbClr val="002060"/>
                </a:solidFill>
              </a:rPr>
              <a:t>– a quick look</a:t>
            </a:r>
            <a:endParaRPr lang="en-US" sz="4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609600" y="533400"/>
            <a:ext cx="7848600" cy="7620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/>
              <a:t>Quiz Time</a:t>
            </a:r>
            <a:endParaRPr lang="en-US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609600" y="1676400"/>
            <a:ext cx="7848600" cy="4724400"/>
          </a:xfrm>
          <a:prstGeom prst="roundRect">
            <a:avLst>
              <a:gd name="adj" fmla="val 256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Q: Which of the following makes sense?</a:t>
            </a:r>
          </a:p>
          <a:p>
            <a:endParaRPr lang="en-US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742950" indent="-742950">
              <a:buAutoNum type="alphaLcParenR"/>
            </a:pPr>
            <a:r>
              <a:rPr lang="en-US" sz="3600" dirty="0" smtClean="0">
                <a:solidFill>
                  <a:srgbClr val="002060"/>
                </a:solidFill>
              </a:rPr>
              <a:t>Structure is part of Design</a:t>
            </a:r>
          </a:p>
          <a:p>
            <a:pPr marL="742950" indent="-742950">
              <a:buAutoNum type="alphaLcParenR"/>
            </a:pPr>
            <a:r>
              <a:rPr lang="en-US" sz="3600" dirty="0" smtClean="0">
                <a:solidFill>
                  <a:srgbClr val="002060"/>
                </a:solidFill>
              </a:rPr>
              <a:t>Design is part of Architecture</a:t>
            </a:r>
          </a:p>
          <a:p>
            <a:pPr marL="742950" indent="-742950">
              <a:buAutoNum type="alphaLcParenR"/>
            </a:pPr>
            <a:r>
              <a:rPr lang="en-US" sz="3600" dirty="0" smtClean="0">
                <a:solidFill>
                  <a:srgbClr val="002060"/>
                </a:solidFill>
              </a:rPr>
              <a:t>Architecture is part of System</a:t>
            </a:r>
          </a:p>
          <a:p>
            <a:pPr marL="742950" indent="-742950">
              <a:buAutoNum type="alphaLcParenR"/>
            </a:pPr>
            <a:r>
              <a:rPr lang="en-US" sz="3600" dirty="0" smtClean="0">
                <a:solidFill>
                  <a:srgbClr val="002060"/>
                </a:solidFill>
              </a:rPr>
              <a:t>System is part of Architecture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600200" y="1143000"/>
            <a:ext cx="5791200" cy="5257800"/>
          </a:xfrm>
          <a:prstGeom prst="roundRect">
            <a:avLst>
              <a:gd name="adj" fmla="val 281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752600" y="3962400"/>
            <a:ext cx="2438400" cy="990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Structure</a:t>
            </a:r>
            <a:endParaRPr lang="en-US" sz="4400" dirty="0"/>
          </a:p>
        </p:txBody>
      </p:sp>
      <p:sp>
        <p:nvSpPr>
          <p:cNvPr id="7" name="Rounded Rectangle 6"/>
          <p:cNvSpPr/>
          <p:nvPr/>
        </p:nvSpPr>
        <p:spPr>
          <a:xfrm>
            <a:off x="4495800" y="3962400"/>
            <a:ext cx="2438400" cy="990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Design</a:t>
            </a:r>
            <a:endParaRPr lang="en-US" sz="4400" dirty="0"/>
          </a:p>
        </p:txBody>
      </p:sp>
      <p:sp>
        <p:nvSpPr>
          <p:cNvPr id="8" name="Rounded Rectangle 7"/>
          <p:cNvSpPr/>
          <p:nvPr/>
        </p:nvSpPr>
        <p:spPr>
          <a:xfrm>
            <a:off x="1752600" y="5181600"/>
            <a:ext cx="5181600" cy="990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Framework</a:t>
            </a:r>
            <a:endParaRPr lang="en-US" sz="4400" dirty="0"/>
          </a:p>
        </p:txBody>
      </p:sp>
      <p:sp>
        <p:nvSpPr>
          <p:cNvPr id="10" name="TextBox 9"/>
          <p:cNvSpPr txBox="1"/>
          <p:nvPr/>
        </p:nvSpPr>
        <p:spPr>
          <a:xfrm>
            <a:off x="2667000" y="2362200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tx2">
                    <a:lumMod val="75000"/>
                  </a:schemeClr>
                </a:solidFill>
              </a:rPr>
              <a:t>Architecture</a:t>
            </a:r>
            <a:endParaRPr lang="en-US" sz="5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Right Brace 10"/>
          <p:cNvSpPr/>
          <p:nvPr/>
        </p:nvSpPr>
        <p:spPr>
          <a:xfrm>
            <a:off x="7543800" y="3810000"/>
            <a:ext cx="533400" cy="2438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/>
          <p:cNvSpPr/>
          <p:nvPr/>
        </p:nvSpPr>
        <p:spPr>
          <a:xfrm>
            <a:off x="914400" y="3886200"/>
            <a:ext cx="381000" cy="2438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 rot="16200000">
            <a:off x="-629335" y="4744135"/>
            <a:ext cx="2362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Foundation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514600" y="381000"/>
            <a:ext cx="4038600" cy="1219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Requirements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600200" y="1143000"/>
            <a:ext cx="5791200" cy="5257800"/>
          </a:xfrm>
          <a:prstGeom prst="roundRect">
            <a:avLst>
              <a:gd name="adj" fmla="val 281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752600" y="3962400"/>
            <a:ext cx="2438400" cy="990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Components</a:t>
            </a:r>
            <a:endParaRPr lang="en-US" sz="3200" dirty="0"/>
          </a:p>
        </p:txBody>
      </p:sp>
      <p:sp>
        <p:nvSpPr>
          <p:cNvPr id="7" name="Rounded Rectangle 6"/>
          <p:cNvSpPr/>
          <p:nvPr/>
        </p:nvSpPr>
        <p:spPr>
          <a:xfrm>
            <a:off x="4495800" y="3962400"/>
            <a:ext cx="2438400" cy="990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Design Patterns</a:t>
            </a:r>
            <a:endParaRPr lang="en-US" sz="3200" dirty="0"/>
          </a:p>
        </p:txBody>
      </p:sp>
      <p:sp>
        <p:nvSpPr>
          <p:cNvPr id="8" name="Rounded Rectangle 7"/>
          <p:cNvSpPr/>
          <p:nvPr/>
        </p:nvSpPr>
        <p:spPr>
          <a:xfrm>
            <a:off x="1752600" y="5181600"/>
            <a:ext cx="5181600" cy="990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Frameworks / Libraries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667000" y="2057400"/>
            <a:ext cx="388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tx2">
                    <a:lumMod val="75000"/>
                  </a:schemeClr>
                </a:solidFill>
              </a:rPr>
              <a:t>Application Architecture</a:t>
            </a:r>
            <a:endParaRPr lang="en-US" sz="5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Right Brace 10"/>
          <p:cNvSpPr/>
          <p:nvPr/>
        </p:nvSpPr>
        <p:spPr>
          <a:xfrm>
            <a:off x="7543800" y="3810000"/>
            <a:ext cx="533400" cy="2438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/>
          <p:cNvSpPr/>
          <p:nvPr/>
        </p:nvSpPr>
        <p:spPr>
          <a:xfrm>
            <a:off x="914400" y="3886200"/>
            <a:ext cx="381000" cy="2438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 rot="16200000">
            <a:off x="-629335" y="4744135"/>
            <a:ext cx="2362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Foundation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514600" y="381000"/>
            <a:ext cx="4038600" cy="1219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Requirements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600200" y="1143000"/>
            <a:ext cx="5791200" cy="5257800"/>
          </a:xfrm>
          <a:prstGeom prst="roundRect">
            <a:avLst>
              <a:gd name="adj" fmla="val 281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752600" y="3962400"/>
            <a:ext cx="2438400" cy="990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Services / Integration</a:t>
            </a:r>
            <a:endParaRPr lang="en-US" sz="3200" dirty="0"/>
          </a:p>
        </p:txBody>
      </p:sp>
      <p:sp>
        <p:nvSpPr>
          <p:cNvPr id="7" name="Rounded Rectangle 6"/>
          <p:cNvSpPr/>
          <p:nvPr/>
        </p:nvSpPr>
        <p:spPr>
          <a:xfrm>
            <a:off x="4495800" y="3962400"/>
            <a:ext cx="2438400" cy="990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Tiers / Layers</a:t>
            </a:r>
            <a:endParaRPr lang="en-US" sz="3200" dirty="0"/>
          </a:p>
        </p:txBody>
      </p:sp>
      <p:sp>
        <p:nvSpPr>
          <p:cNvPr id="8" name="Rounded Rectangle 7"/>
          <p:cNvSpPr/>
          <p:nvPr/>
        </p:nvSpPr>
        <p:spPr>
          <a:xfrm>
            <a:off x="1752600" y="5181600"/>
            <a:ext cx="5181600" cy="990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Software / Hardware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667000" y="2057400"/>
            <a:ext cx="388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tx2">
                    <a:lumMod val="75000"/>
                  </a:schemeClr>
                </a:solidFill>
              </a:rPr>
              <a:t>System Architecture</a:t>
            </a:r>
            <a:endParaRPr lang="en-US" sz="5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Right Brace 10"/>
          <p:cNvSpPr/>
          <p:nvPr/>
        </p:nvSpPr>
        <p:spPr>
          <a:xfrm>
            <a:off x="7543800" y="3810000"/>
            <a:ext cx="533400" cy="2438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/>
          <p:cNvSpPr/>
          <p:nvPr/>
        </p:nvSpPr>
        <p:spPr>
          <a:xfrm>
            <a:off x="914400" y="3886200"/>
            <a:ext cx="381000" cy="2438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 rot="16200000">
            <a:off x="-629335" y="4744135"/>
            <a:ext cx="2362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Foundation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514600" y="381000"/>
            <a:ext cx="4038600" cy="1219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Requirements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447800" y="2438400"/>
            <a:ext cx="6553200" cy="2133600"/>
          </a:xfrm>
          <a:prstGeom prst="roundRect">
            <a:avLst>
              <a:gd name="adj" fmla="val 79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002060"/>
                </a:solidFill>
              </a:rPr>
              <a:t>Enterprise Architecture</a:t>
            </a:r>
            <a:endParaRPr lang="en-US" sz="4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200" dirty="0" smtClean="0"/>
              <a:t>Sr. Dev Mgr &amp; Innovation lead @ eBay</a:t>
            </a:r>
          </a:p>
          <a:p>
            <a:pPr>
              <a:lnSpc>
                <a:spcPct val="200000"/>
              </a:lnSpc>
            </a:pPr>
            <a:r>
              <a:rPr lang="en-US" sz="2200" dirty="0" smtClean="0"/>
              <a:t>13+ years of IT experience</a:t>
            </a:r>
          </a:p>
          <a:p>
            <a:pPr>
              <a:lnSpc>
                <a:spcPct val="200000"/>
              </a:lnSpc>
            </a:pPr>
            <a:r>
              <a:rPr lang="en-US" sz="2200" dirty="0" smtClean="0"/>
              <a:t>Architecture (predominantly JSE/JEE, </a:t>
            </a:r>
            <a:r>
              <a:rPr lang="en-US" sz="2200" dirty="0" err="1" smtClean="0"/>
              <a:t>MicroSoft</a:t>
            </a:r>
            <a:r>
              <a:rPr lang="en-US" sz="2200" dirty="0" smtClean="0"/>
              <a:t> sometimes)</a:t>
            </a:r>
          </a:p>
          <a:p>
            <a:pPr>
              <a:lnSpc>
                <a:spcPct val="200000"/>
              </a:lnSpc>
            </a:pPr>
            <a:r>
              <a:rPr lang="en-US" sz="2200" dirty="0" smtClean="0"/>
              <a:t>Passion – Multiple technologies, Operational Excellence, Scalability</a:t>
            </a:r>
          </a:p>
          <a:p>
            <a:pPr>
              <a:lnSpc>
                <a:spcPct val="200000"/>
              </a:lnSpc>
            </a:pPr>
            <a:r>
              <a:rPr lang="en-US" sz="2200" dirty="0" smtClean="0"/>
              <a:t>Past time – </a:t>
            </a:r>
            <a:r>
              <a:rPr lang="en-US" sz="2200" dirty="0" err="1" smtClean="0"/>
              <a:t>Actionscript</a:t>
            </a:r>
            <a:r>
              <a:rPr lang="en-US" sz="2200" dirty="0" smtClean="0"/>
              <a:t>, Flex, </a:t>
            </a:r>
            <a:r>
              <a:rPr lang="en-US" sz="2200" dirty="0" err="1" smtClean="0"/>
              <a:t>Javascript</a:t>
            </a:r>
            <a:r>
              <a:rPr lang="en-US" sz="2200" dirty="0" smtClean="0"/>
              <a:t> (</a:t>
            </a:r>
            <a:r>
              <a:rPr lang="en-US" sz="2200" dirty="0" err="1" smtClean="0"/>
              <a:t>jQuery</a:t>
            </a:r>
            <a:r>
              <a:rPr lang="en-US" sz="2200" dirty="0" smtClean="0"/>
              <a:t>)</a:t>
            </a:r>
            <a:endParaRPr lang="en-US" sz="2200" dirty="0"/>
          </a:p>
        </p:txBody>
      </p:sp>
      <p:sp>
        <p:nvSpPr>
          <p:cNvPr id="5" name="Rounded Rectangle 4"/>
          <p:cNvSpPr/>
          <p:nvPr/>
        </p:nvSpPr>
        <p:spPr>
          <a:xfrm>
            <a:off x="609600" y="533400"/>
            <a:ext cx="7848600" cy="762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Who is your host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219200" y="838200"/>
            <a:ext cx="6553200" cy="5181600"/>
          </a:xfrm>
          <a:prstGeom prst="roundRect">
            <a:avLst>
              <a:gd name="adj" fmla="val 286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</a:rPr>
              <a:t>Enterprise Architecture</a:t>
            </a:r>
            <a:endParaRPr 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828800" y="2590800"/>
            <a:ext cx="3276600" cy="2971800"/>
          </a:xfrm>
          <a:prstGeom prst="roundRect">
            <a:avLst>
              <a:gd name="adj" fmla="val 5715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/>
              <a:t>System Architecture</a:t>
            </a:r>
            <a:endParaRPr lang="en-US" sz="3200" dirty="0"/>
          </a:p>
        </p:txBody>
      </p:sp>
      <p:sp>
        <p:nvSpPr>
          <p:cNvPr id="4" name="Rounded Rectangle 3"/>
          <p:cNvSpPr/>
          <p:nvPr/>
        </p:nvSpPr>
        <p:spPr>
          <a:xfrm>
            <a:off x="3048000" y="3962400"/>
            <a:ext cx="4114800" cy="1219200"/>
          </a:xfrm>
          <a:prstGeom prst="roundRect">
            <a:avLst>
              <a:gd name="adj" fmla="val 1031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accent3">
                    <a:lumMod val="75000"/>
                  </a:schemeClr>
                </a:solidFill>
              </a:rPr>
              <a:t>Application Architecture</a:t>
            </a:r>
            <a:endParaRPr lang="en-US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447800" y="2438400"/>
            <a:ext cx="6553200" cy="2133600"/>
          </a:xfrm>
          <a:prstGeom prst="roundRect">
            <a:avLst>
              <a:gd name="adj" fmla="val 79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002060"/>
                </a:solidFill>
              </a:rPr>
              <a:t>Service Oriented Architectures</a:t>
            </a:r>
            <a:endParaRPr lang="en-US" sz="4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609600" y="533400"/>
            <a:ext cx="7848600" cy="7620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/>
              <a:t>Quiz Time</a:t>
            </a:r>
            <a:endParaRPr lang="en-US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609600" y="1676400"/>
            <a:ext cx="7848600" cy="4724400"/>
          </a:xfrm>
          <a:prstGeom prst="roundRect">
            <a:avLst>
              <a:gd name="adj" fmla="val 256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Q: Where does Service Orientation paradigm start from?</a:t>
            </a:r>
          </a:p>
          <a:p>
            <a:endParaRPr lang="en-US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742950" indent="-742950">
              <a:buAutoNum type="alphaLcParenR"/>
            </a:pPr>
            <a:r>
              <a:rPr lang="en-US" sz="3600" dirty="0" smtClean="0">
                <a:solidFill>
                  <a:srgbClr val="002060"/>
                </a:solidFill>
              </a:rPr>
              <a:t>Web services</a:t>
            </a:r>
          </a:p>
          <a:p>
            <a:pPr marL="742950" indent="-742950">
              <a:buAutoNum type="alphaLcParenR"/>
            </a:pPr>
            <a:r>
              <a:rPr lang="en-US" sz="3600" dirty="0" smtClean="0">
                <a:solidFill>
                  <a:srgbClr val="002060"/>
                </a:solidFill>
              </a:rPr>
              <a:t>Class</a:t>
            </a:r>
          </a:p>
          <a:p>
            <a:pPr marL="742950" indent="-742950">
              <a:buAutoNum type="alphaLcParenR"/>
            </a:pPr>
            <a:r>
              <a:rPr lang="en-US" sz="3600" dirty="0" smtClean="0">
                <a:solidFill>
                  <a:srgbClr val="002060"/>
                </a:solidFill>
              </a:rPr>
              <a:t>Method</a:t>
            </a:r>
          </a:p>
          <a:p>
            <a:pPr marL="742950" indent="-742950">
              <a:buAutoNum type="alphaLcParenR"/>
            </a:pPr>
            <a:r>
              <a:rPr lang="en-US" sz="3600" dirty="0" smtClean="0">
                <a:solidFill>
                  <a:srgbClr val="002060"/>
                </a:solidFill>
              </a:rPr>
              <a:t>Variable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public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class</a:t>
            </a:r>
            <a:r>
              <a:rPr lang="en-US" dirty="0" smtClean="0"/>
              <a:t> SOA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public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amISOA</a:t>
            </a:r>
            <a:r>
              <a:rPr lang="en-US" dirty="0" smtClean="0"/>
              <a:t> =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true</a:t>
            </a:r>
            <a:r>
              <a:rPr lang="en-US" dirty="0" smtClean="0"/>
              <a:t>;</a:t>
            </a:r>
            <a:endParaRPr lang="en-US" dirty="0"/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public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boolean</a:t>
            </a:r>
            <a:r>
              <a:rPr lang="en-US" dirty="0" smtClean="0"/>
              <a:t> amISOA2()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{</a:t>
            </a:r>
            <a:r>
              <a:rPr lang="en-US" dirty="0"/>
              <a:t>	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	return (!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false</a:t>
            </a:r>
            <a:r>
              <a:rPr lang="en-US" dirty="0" smtClean="0"/>
              <a:t> || !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true</a:t>
            </a:r>
            <a:r>
              <a:rPr lang="en-US" dirty="0" smtClean="0"/>
              <a:t>) &amp;&amp; (!(false || true ) || true);</a:t>
            </a:r>
          </a:p>
          <a:p>
            <a:pPr>
              <a:buNone/>
            </a:pPr>
            <a:r>
              <a:rPr lang="en-US" dirty="0" smtClean="0"/>
              <a:t>		}</a:t>
            </a:r>
            <a:endParaRPr lang="en-US" dirty="0"/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public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class</a:t>
            </a:r>
            <a:r>
              <a:rPr lang="en-US" dirty="0" smtClean="0"/>
              <a:t> SOA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public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amISOA</a:t>
            </a:r>
            <a:r>
              <a:rPr lang="en-US" dirty="0" smtClean="0"/>
              <a:t> =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true</a:t>
            </a:r>
            <a:r>
              <a:rPr lang="en-US" dirty="0" smtClean="0"/>
              <a:t>;</a:t>
            </a:r>
            <a:endParaRPr lang="en-US" dirty="0"/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public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boolean</a:t>
            </a:r>
            <a:r>
              <a:rPr lang="en-US" b="1" dirty="0" smtClean="0"/>
              <a:t> amISOA2()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	{</a:t>
            </a:r>
            <a:r>
              <a:rPr lang="en-US" b="1" dirty="0"/>
              <a:t>	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		return (!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false</a:t>
            </a:r>
            <a:r>
              <a:rPr lang="en-US" b="1" dirty="0" smtClean="0"/>
              <a:t> || !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true</a:t>
            </a:r>
            <a:r>
              <a:rPr lang="en-US" b="1" dirty="0" smtClean="0"/>
              <a:t>) &amp;&amp; (!(false || true ) || true);</a:t>
            </a:r>
          </a:p>
          <a:p>
            <a:pPr>
              <a:buNone/>
            </a:pPr>
            <a:r>
              <a:rPr lang="en-US" b="1" dirty="0" smtClean="0"/>
              <a:t>		}</a:t>
            </a:r>
            <a:endParaRPr lang="en-US" b="1" dirty="0"/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81000"/>
            <a:ext cx="82296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</a:rPr>
              <a:t>Demystifying SOA</a:t>
            </a:r>
            <a:endParaRPr 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304800" y="2209800"/>
            <a:ext cx="685800" cy="3962400"/>
          </a:xfrm>
          <a:prstGeom prst="leftBrac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8305800" y="2133600"/>
            <a:ext cx="457200" cy="4038600"/>
          </a:xfrm>
          <a:prstGeom prst="rightBrac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371600" y="2286000"/>
            <a:ext cx="6477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SzPct val="75000"/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SOA is just a web service</a:t>
            </a:r>
          </a:p>
          <a:p>
            <a:pPr>
              <a:lnSpc>
                <a:spcPct val="150000"/>
              </a:lnSpc>
              <a:buSzPct val="75000"/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SOA is only for very large applications</a:t>
            </a:r>
          </a:p>
          <a:p>
            <a:pPr>
              <a:lnSpc>
                <a:spcPct val="150000"/>
              </a:lnSpc>
              <a:buSzPct val="75000"/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SOA is only used in multi-org integrations</a:t>
            </a:r>
          </a:p>
          <a:p>
            <a:pPr>
              <a:lnSpc>
                <a:spcPct val="150000"/>
              </a:lnSpc>
              <a:buSzPct val="75000"/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SOA increases scope/estimate drastically</a:t>
            </a:r>
          </a:p>
          <a:p>
            <a:pPr>
              <a:lnSpc>
                <a:spcPct val="150000"/>
              </a:lnSpc>
              <a:buSzPct val="75000"/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SOA is always a Request-Response sync call</a:t>
            </a:r>
          </a:p>
          <a:p>
            <a:pPr>
              <a:lnSpc>
                <a:spcPct val="150000"/>
              </a:lnSpc>
              <a:buSzPct val="75000"/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SOA reduces flexibility in all situations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1524000"/>
            <a:ext cx="746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Misconceptions</a:t>
            </a:r>
            <a:r>
              <a:rPr lang="en-US" dirty="0" smtClean="0"/>
              <a:t> 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57200" y="381000"/>
            <a:ext cx="82296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</a:rPr>
              <a:t>(Back to) Arch Evolution</a:t>
            </a:r>
            <a:endParaRPr 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14400" y="5181600"/>
            <a:ext cx="2743200" cy="1066800"/>
          </a:xfrm>
          <a:prstGeom prst="roundRect">
            <a:avLst>
              <a:gd name="adj" fmla="val 79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Reality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562600" y="2057400"/>
            <a:ext cx="2743200" cy="1066800"/>
          </a:xfrm>
          <a:prstGeom prst="roundRect">
            <a:avLst>
              <a:gd name="adj" fmla="val 795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Goals</a:t>
            </a:r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6" name="Shape 5"/>
          <p:cNvCxnSpPr>
            <a:stCxn id="3" idx="0"/>
            <a:endCxn id="4" idx="1"/>
          </p:cNvCxnSpPr>
          <p:nvPr/>
        </p:nvCxnSpPr>
        <p:spPr>
          <a:xfrm rot="5400000" flipH="1" flipV="1">
            <a:off x="2628900" y="2247900"/>
            <a:ext cx="2590800" cy="327660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hape 7"/>
          <p:cNvCxnSpPr>
            <a:stCxn id="3" idx="3"/>
            <a:endCxn id="4" idx="2"/>
          </p:cNvCxnSpPr>
          <p:nvPr/>
        </p:nvCxnSpPr>
        <p:spPr>
          <a:xfrm flipV="1">
            <a:off x="3657600" y="3124200"/>
            <a:ext cx="3276600" cy="259080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3" idx="2"/>
            <a:endCxn id="4" idx="3"/>
          </p:cNvCxnSpPr>
          <p:nvPr/>
        </p:nvCxnSpPr>
        <p:spPr>
          <a:xfrm rot="5400000" flipH="1" flipV="1">
            <a:off x="3467100" y="1409700"/>
            <a:ext cx="3657600" cy="6019800"/>
          </a:xfrm>
          <a:prstGeom prst="bentConnector4">
            <a:avLst>
              <a:gd name="adj1" fmla="val -6250"/>
              <a:gd name="adj2" fmla="val 103797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Parallelogram 11"/>
          <p:cNvSpPr/>
          <p:nvPr/>
        </p:nvSpPr>
        <p:spPr>
          <a:xfrm>
            <a:off x="381000" y="3429000"/>
            <a:ext cx="8458200" cy="1066800"/>
          </a:xfrm>
          <a:prstGeom prst="parallelogram">
            <a:avLst/>
          </a:prstGeom>
          <a:gradFill>
            <a:gsLst>
              <a:gs pos="0">
                <a:schemeClr val="accent4">
                  <a:tint val="50000"/>
                  <a:satMod val="300000"/>
                  <a:alpha val="18000"/>
                </a:schemeClr>
              </a:gs>
              <a:gs pos="35000">
                <a:schemeClr val="accent4">
                  <a:tint val="37000"/>
                  <a:satMod val="30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Functional &amp; Non functional Requirements/ </a:t>
            </a:r>
          </a:p>
          <a:p>
            <a:pPr algn="ctr"/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Long term vision  / Architecture Principles  /  Constraints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81000"/>
            <a:ext cx="82296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</a:rPr>
              <a:t>Architecture Phases – Phase I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5800" y="3352800"/>
            <a:ext cx="2362200" cy="990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Product Goal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572000" y="1752600"/>
            <a:ext cx="26670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Understand</a:t>
            </a:r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4572000" y="2743200"/>
            <a:ext cx="26670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Refine</a:t>
            </a:r>
            <a:endParaRPr lang="en-US" sz="2400" dirty="0"/>
          </a:p>
        </p:txBody>
      </p:sp>
      <p:sp>
        <p:nvSpPr>
          <p:cNvPr id="10" name="Rounded Rectangle 9"/>
          <p:cNvSpPr/>
          <p:nvPr/>
        </p:nvSpPr>
        <p:spPr>
          <a:xfrm>
            <a:off x="4572000" y="3733800"/>
            <a:ext cx="26670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Challenge</a:t>
            </a:r>
            <a:endParaRPr lang="en-US" sz="2400" dirty="0"/>
          </a:p>
        </p:txBody>
      </p:sp>
      <p:sp>
        <p:nvSpPr>
          <p:cNvPr id="11" name="Rounded Rectangle 10"/>
          <p:cNvSpPr/>
          <p:nvPr/>
        </p:nvSpPr>
        <p:spPr>
          <a:xfrm>
            <a:off x="4572000" y="4724400"/>
            <a:ext cx="26670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Vision</a:t>
            </a:r>
            <a:endParaRPr lang="en-US" sz="2400" dirty="0"/>
          </a:p>
        </p:txBody>
      </p:sp>
      <p:sp>
        <p:nvSpPr>
          <p:cNvPr id="12" name="Rounded Rectangle 11"/>
          <p:cNvSpPr/>
          <p:nvPr/>
        </p:nvSpPr>
        <p:spPr>
          <a:xfrm>
            <a:off x="4572000" y="5715000"/>
            <a:ext cx="26670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Influence</a:t>
            </a:r>
            <a:endParaRPr lang="en-US" sz="2400" dirty="0"/>
          </a:p>
        </p:txBody>
      </p:sp>
      <p:sp>
        <p:nvSpPr>
          <p:cNvPr id="13" name="Right Arrow 12"/>
          <p:cNvSpPr/>
          <p:nvPr/>
        </p:nvSpPr>
        <p:spPr>
          <a:xfrm>
            <a:off x="3429000" y="3581400"/>
            <a:ext cx="685800" cy="4572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85800" y="4800600"/>
            <a:ext cx="304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“Great listening skills at this stage helps in getting the long term vision right”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81000"/>
            <a:ext cx="82296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</a:rPr>
              <a:t>Architecture Phases – Phase II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09600" y="2057400"/>
            <a:ext cx="2362200" cy="990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Product Goal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572000" y="1752600"/>
            <a:ext cx="38100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Domain View</a:t>
            </a:r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4572000" y="4191000"/>
            <a:ext cx="38100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Deployment View</a:t>
            </a:r>
            <a:endParaRPr lang="en-US" sz="2400" dirty="0"/>
          </a:p>
        </p:txBody>
      </p:sp>
      <p:sp>
        <p:nvSpPr>
          <p:cNvPr id="13" name="Right Arrow 12"/>
          <p:cNvSpPr/>
          <p:nvPr/>
        </p:nvSpPr>
        <p:spPr>
          <a:xfrm>
            <a:off x="3581400" y="2971800"/>
            <a:ext cx="685800" cy="4572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85800" y="4800600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“Get the big rocks first”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09600" y="3429000"/>
            <a:ext cx="2362200" cy="990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Architecture Vision</a:t>
            </a:r>
            <a:endParaRPr lang="en-US" dirty="0"/>
          </a:p>
        </p:txBody>
      </p:sp>
      <p:sp>
        <p:nvSpPr>
          <p:cNvPr id="16" name="Right Brace 15"/>
          <p:cNvSpPr/>
          <p:nvPr/>
        </p:nvSpPr>
        <p:spPr>
          <a:xfrm>
            <a:off x="3200400" y="2209800"/>
            <a:ext cx="304800" cy="2057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4572000" y="2971800"/>
            <a:ext cx="38100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Collaboration View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762000" y="6019800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* Domain view – sub domains optional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* Deployment view at a high level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81000"/>
            <a:ext cx="82296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</a:rPr>
              <a:t>Architecture Phases – Phase III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09600" y="1600200"/>
            <a:ext cx="2362200" cy="990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Product Goal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572000" y="1752600"/>
            <a:ext cx="38100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Further decomposition</a:t>
            </a:r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4572000" y="3429000"/>
            <a:ext cx="38100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Architecture Principles</a:t>
            </a:r>
            <a:endParaRPr lang="en-US" sz="2400" dirty="0"/>
          </a:p>
        </p:txBody>
      </p:sp>
      <p:sp>
        <p:nvSpPr>
          <p:cNvPr id="13" name="Right Arrow 12"/>
          <p:cNvSpPr/>
          <p:nvPr/>
        </p:nvSpPr>
        <p:spPr>
          <a:xfrm>
            <a:off x="3581400" y="2971800"/>
            <a:ext cx="685800" cy="4572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85800" y="5188803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“The devil is in the detail”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09600" y="2743200"/>
            <a:ext cx="2362200" cy="990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Architecture Vision</a:t>
            </a:r>
            <a:endParaRPr lang="en-US" dirty="0"/>
          </a:p>
        </p:txBody>
      </p:sp>
      <p:sp>
        <p:nvSpPr>
          <p:cNvPr id="16" name="Right Brace 15"/>
          <p:cNvSpPr/>
          <p:nvPr/>
        </p:nvSpPr>
        <p:spPr>
          <a:xfrm>
            <a:off x="3200400" y="2209800"/>
            <a:ext cx="304800" cy="2057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4572000" y="2590800"/>
            <a:ext cx="38100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Interface Definition</a:t>
            </a:r>
            <a:endParaRPr lang="en-US" sz="2400" dirty="0"/>
          </a:p>
        </p:txBody>
      </p:sp>
      <p:sp>
        <p:nvSpPr>
          <p:cNvPr id="12" name="Rounded Rectangle 11"/>
          <p:cNvSpPr/>
          <p:nvPr/>
        </p:nvSpPr>
        <p:spPr>
          <a:xfrm>
            <a:off x="609600" y="3886200"/>
            <a:ext cx="2362200" cy="990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Domain Composition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4572000" y="4267200"/>
            <a:ext cx="38100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Technology Selection</a:t>
            </a:r>
            <a:endParaRPr lang="en-US" sz="2400" dirty="0"/>
          </a:p>
        </p:txBody>
      </p:sp>
      <p:sp>
        <p:nvSpPr>
          <p:cNvPr id="20" name="Rounded Rectangle 19"/>
          <p:cNvSpPr/>
          <p:nvPr/>
        </p:nvSpPr>
        <p:spPr>
          <a:xfrm>
            <a:off x="4572000" y="5105400"/>
            <a:ext cx="38100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Framework Selection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5334000" y="60960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etc, etc and etc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09600" y="533400"/>
            <a:ext cx="7848600" cy="762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</a:rPr>
              <a:t>Why Pragmatic Architecture</a:t>
            </a:r>
            <a:endParaRPr lang="en-US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438400"/>
            <a:ext cx="7696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process 70+ billion db operations a day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ensure 99.94% availability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contain 15000+ app servers &amp; 1000+ database instances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take on 8 billion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url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hits a day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maintain 20+ TB worth of log data every day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1676400"/>
            <a:ext cx="693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Can you Imagine a system that can </a:t>
            </a:r>
            <a:endParaRPr lang="en-US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54864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“This is real and is happening and primarily due to the practical, realistic approaches taken by highly distinguished architects, engineers, management”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81000"/>
            <a:ext cx="82296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</a:rPr>
              <a:t>Architecture Principles</a:t>
            </a:r>
            <a:endParaRPr 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990600" y="1524000"/>
          <a:ext cx="70104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2819400"/>
            <a:ext cx="2929328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solidFill>
                  <a:schemeClr val="accent3">
                    <a:lumMod val="50000"/>
                  </a:schemeClr>
                </a:solidFill>
              </a:rPr>
              <a:t>General Guideline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</a:br>
            <a:endParaRPr lang="en-US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Identify top 3 from </a:t>
            </a:r>
            <a:b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Runtime Abilities</a:t>
            </a:r>
            <a:b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n-US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Identify top 3 from </a:t>
            </a:r>
            <a:b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Non-Runtime Abilities</a:t>
            </a:r>
          </a:p>
          <a:p>
            <a:pPr>
              <a:buFontTx/>
              <a:buChar char="-"/>
            </a:pPr>
            <a:endParaRPr lang="en-US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B3825AE-8A14-460D-9AF0-EDA9FEEC9A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dgm id="{AB3825AE-8A14-460D-9AF0-EDA9FEEC9A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dgm id="{AB3825AE-8A14-460D-9AF0-EDA9FEEC9A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1725C9D-27A6-4FDD-AFAF-27CB08C218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graphicEl>
                                              <a:dgm id="{D1725C9D-27A6-4FDD-AFAF-27CB08C218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graphicEl>
                                              <a:dgm id="{D1725C9D-27A6-4FDD-AFAF-27CB08C218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576A217-E51E-4D71-B409-BF185C137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graphicEl>
                                              <a:dgm id="{9576A217-E51E-4D71-B409-BF185C137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graphicEl>
                                              <a:dgm id="{9576A217-E51E-4D71-B409-BF185C137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2706DC0-FD02-4A34-A233-7B3D695975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graphicEl>
                                              <a:dgm id="{E2706DC0-FD02-4A34-A233-7B3D695975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graphicEl>
                                              <a:dgm id="{E2706DC0-FD02-4A34-A233-7B3D695975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9629975-7497-4884-93A8-5A01318990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graphicEl>
                                              <a:dgm id="{39629975-7497-4884-93A8-5A01318990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graphicEl>
                                              <a:dgm id="{39629975-7497-4884-93A8-5A01318990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F825013-EE8F-4727-9E67-DD86D8B55E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graphicEl>
                                              <a:dgm id="{3F825013-EE8F-4727-9E67-DD86D8B55E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graphicEl>
                                              <a:dgm id="{3F825013-EE8F-4727-9E67-DD86D8B55E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168C8A6-81DF-4189-878B-314FA8C56E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graphicEl>
                                              <a:dgm id="{E168C8A6-81DF-4189-878B-314FA8C56E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graphicEl>
                                              <a:dgm id="{E168C8A6-81DF-4189-878B-314FA8C56E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C40F06F-4BF5-4E5C-9D0B-C6E7A0CD57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graphicEl>
                                              <a:dgm id="{7C40F06F-4BF5-4E5C-9D0B-C6E7A0CD57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graphicEl>
                                              <a:dgm id="{7C40F06F-4BF5-4E5C-9D0B-C6E7A0CD57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3283214-899C-4A5C-B314-A430848366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graphicEl>
                                              <a:dgm id="{53283214-899C-4A5C-B314-A430848366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graphicEl>
                                              <a:dgm id="{53283214-899C-4A5C-B314-A430848366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lvlOne"/>
        </p:bldSub>
      </p:bldGraphic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81000"/>
            <a:ext cx="82296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</a:rPr>
              <a:t>Architecture Phases – Phase IV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752600" y="2971800"/>
            <a:ext cx="1371600" cy="1295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581400" y="2971800"/>
            <a:ext cx="1371600" cy="1295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410200" y="2971800"/>
            <a:ext cx="1371600" cy="1295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1905000" y="2438400"/>
            <a:ext cx="4648200" cy="304800"/>
          </a:xfrm>
          <a:prstGeom prst="righ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09600" y="1524000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Across layers: Interaction requirements (SLA, fault tolerance rate etc)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7010400" y="2895600"/>
            <a:ext cx="381000" cy="1676400"/>
          </a:xfrm>
          <a:prstGeom prst="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09600" y="4724400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Within each layer: Optimize, Choose the right technology, Callout non-obvious limitations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0" y="2514600"/>
            <a:ext cx="7543800" cy="1295400"/>
          </a:xfrm>
          <a:prstGeom prst="roundRect">
            <a:avLst>
              <a:gd name="adj" fmla="val 79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</a:rPr>
              <a:t>Prioritize, Prioritize and Prioritize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4343400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Understand which of the abilities are most important to realize your goal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81000"/>
            <a:ext cx="82296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Problem 1 – Huge DB read/writes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200400" y="3276600"/>
            <a:ext cx="2819400" cy="8382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Requirements</a:t>
            </a:r>
            <a:endParaRPr lang="en-US" sz="2400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990600" y="2133600"/>
            <a:ext cx="2209800" cy="914400"/>
          </a:xfrm>
          <a:prstGeom prst="wedgeRoundRectCallout">
            <a:avLst>
              <a:gd name="adj1" fmla="val 53743"/>
              <a:gd name="adj2" fmla="val 104873"/>
              <a:gd name="adj3" fmla="val 16667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8 Billion </a:t>
            </a:r>
            <a:r>
              <a:rPr lang="en-US" sz="2400" dirty="0" err="1" smtClean="0"/>
              <a:t>url</a:t>
            </a:r>
            <a:r>
              <a:rPr lang="en-US" sz="2400" dirty="0" smtClean="0"/>
              <a:t> hits/day</a:t>
            </a:r>
            <a:endParaRPr lang="en-US" sz="2400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5943600" y="2209800"/>
            <a:ext cx="2209800" cy="914400"/>
          </a:xfrm>
          <a:prstGeom prst="wedgeRoundRectCallout">
            <a:avLst>
              <a:gd name="adj1" fmla="val -47251"/>
              <a:gd name="adj2" fmla="val 104873"/>
              <a:gd name="adj3" fmla="val 16667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appox</a:t>
            </a:r>
            <a:r>
              <a:rPr lang="en-US" sz="2400" dirty="0" smtClean="0"/>
              <a:t> 1 B active users</a:t>
            </a:r>
            <a:endParaRPr lang="en-US" sz="2400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6172200" y="4267200"/>
            <a:ext cx="2209800" cy="914400"/>
          </a:xfrm>
          <a:prstGeom prst="wedgeRoundRectCallout">
            <a:avLst>
              <a:gd name="adj1" fmla="val -81618"/>
              <a:gd name="adj2" fmla="val -74788"/>
              <a:gd name="adj3" fmla="val 16667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99.94% available</a:t>
            </a:r>
            <a:endParaRPr lang="en-US" sz="2400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914400" y="4343400"/>
            <a:ext cx="2209800" cy="914400"/>
          </a:xfrm>
          <a:prstGeom prst="wedgeRoundRectCallout">
            <a:avLst>
              <a:gd name="adj1" fmla="val 95121"/>
              <a:gd name="adj2" fmla="val -79873"/>
              <a:gd name="adj3" fmla="val 16667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$1, 736 trade per second</a:t>
            </a:r>
            <a:endParaRPr lang="en-US" sz="2400" dirty="0"/>
          </a:p>
        </p:txBody>
      </p:sp>
      <p:sp>
        <p:nvSpPr>
          <p:cNvPr id="11" name="Rounded Rectangular Callout 10"/>
          <p:cNvSpPr/>
          <p:nvPr/>
        </p:nvSpPr>
        <p:spPr>
          <a:xfrm>
            <a:off x="3505200" y="5334000"/>
            <a:ext cx="2209800" cy="1219200"/>
          </a:xfrm>
          <a:prstGeom prst="wedgeRoundRectCallout">
            <a:avLst>
              <a:gd name="adj1" fmla="val -1664"/>
              <a:gd name="adj2" fmla="val -154449"/>
              <a:gd name="adj3" fmla="val 16667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10’s of TB of </a:t>
            </a:r>
            <a:br>
              <a:rPr lang="en-US" sz="2400" dirty="0" smtClean="0"/>
            </a:br>
            <a:r>
              <a:rPr lang="en-US" sz="2400" dirty="0" err="1" smtClean="0"/>
              <a:t>add’l</a:t>
            </a:r>
            <a:r>
              <a:rPr lang="en-US" sz="2400" dirty="0" smtClean="0"/>
              <a:t> data to be stored</a:t>
            </a:r>
            <a:endParaRPr lang="en-US" sz="2400" dirty="0"/>
          </a:p>
        </p:txBody>
      </p:sp>
      <p:sp>
        <p:nvSpPr>
          <p:cNvPr id="12" name="Rounded Rectangular Callout 11"/>
          <p:cNvSpPr/>
          <p:nvPr/>
        </p:nvSpPr>
        <p:spPr>
          <a:xfrm>
            <a:off x="3657600" y="1676400"/>
            <a:ext cx="2209800" cy="914400"/>
          </a:xfrm>
          <a:prstGeom prst="wedgeRoundRectCallout">
            <a:avLst>
              <a:gd name="adj1" fmla="val -3066"/>
              <a:gd name="adj2" fmla="val 130297"/>
              <a:gd name="adj3" fmla="val 16667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Lightening search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  <p:bldP spid="11" grpId="0" uiExpand="1" build="p" animBg="1"/>
      <p:bldP spid="12" grpId="0" build="p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81000"/>
            <a:ext cx="82296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Solution – Huge DB read/writes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" y="1828800"/>
            <a:ext cx="8077200" cy="457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Phase I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2514600"/>
            <a:ext cx="75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 Understand multiple domains that need access and Prioritize the need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 Abstract out Data access elements in to a separate layer (if that is not the case already)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33400" y="4343400"/>
            <a:ext cx="8077200" cy="457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Phase II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5029200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 Understand the current infrastructure, data center location, network limitations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 Callout inter-domain SLAs and expectations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81000"/>
            <a:ext cx="82296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Solution – Huge DB read/writes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" y="1828800"/>
            <a:ext cx="8077200" cy="457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Phase III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2514600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 Identify data sources that need to be highly available/readable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 Ensure Domain App servers reside alongside ‘most-needed’ data sources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 Partition DB significantly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33400" y="4343400"/>
            <a:ext cx="8077200" cy="457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Phase IV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5029200"/>
            <a:ext cx="75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 Optimize each data source for read/write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 Single Write &amp; Multiple reads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 Data dependant routing  for data spread across physical hosts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81000"/>
            <a:ext cx="82296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Solution – Huge DB read/writes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905000" y="2743200"/>
          <a:ext cx="5645150" cy="3276600"/>
        </p:xfrm>
        <a:graphic>
          <a:graphicData uri="http://schemas.openxmlformats.org/presentationml/2006/ole">
            <p:oleObj spid="_x0000_s1026" name="Visio" r:id="rId3" imgW="2750058" imgH="1592770" progId="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14600" y="16764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Domain-wise data split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762000" y="3200400"/>
          <a:ext cx="7848600" cy="2819400"/>
        </p:xfrm>
        <a:graphic>
          <a:graphicData uri="http://schemas.openxmlformats.org/presentationml/2006/ole">
            <p:oleObj spid="_x0000_s2050" name="Visio" r:id="rId3" imgW="5152072" imgH="1967817" progId="">
              <p:embed/>
            </p:oleObj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57200" y="381000"/>
            <a:ext cx="82296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Solution – Huge DB read/writes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1676400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Data dependant Routing &amp; Data push to down stream (synch/</a:t>
            </a:r>
            <a:r>
              <a:rPr lang="en-US" sz="3200" dirty="0" err="1" smtClean="0">
                <a:solidFill>
                  <a:schemeClr val="accent1">
                    <a:lumMod val="50000"/>
                  </a:schemeClr>
                </a:solidFill>
              </a:rPr>
              <a:t>asynch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) systems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81000"/>
            <a:ext cx="82296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Solution – Huge DB read/writes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16764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DR &amp; Failovers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990600" y="2819400"/>
          <a:ext cx="7696200" cy="3125787"/>
        </p:xfrm>
        <a:graphic>
          <a:graphicData uri="http://schemas.openxmlformats.org/presentationml/2006/ole">
            <p:oleObj spid="_x0000_s3075" name="Visio" r:id="rId3" imgW="2598039" imgH="1744218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81000"/>
            <a:ext cx="82296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Solution – Huge DB read/writes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16764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‘Divide &amp; conquer’ Indexing &amp; Search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Picture 2" descr="ArchStrategies-AsyncEverywhere-SearchFeed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514600"/>
            <a:ext cx="7157884" cy="3962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Takeaways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Elements of Architecture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 peek at what SOA is &amp; is Not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Arch Phases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Real life problem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Q &amp; A</a:t>
            </a:r>
          </a:p>
          <a:p>
            <a:pPr>
              <a:lnSpc>
                <a:spcPct val="200000"/>
              </a:lnSpc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09600" y="533400"/>
            <a:ext cx="7848600" cy="762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Agenda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81000"/>
            <a:ext cx="82296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Solution – Huge DB read/writes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16764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Surprises!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2362200"/>
            <a:ext cx="7620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NO Foreign Keys</a:t>
            </a:r>
          </a:p>
          <a:p>
            <a:pPr>
              <a:buFont typeface="Wingdings" pitchFamily="2" charset="2"/>
              <a:buChar char="ü"/>
            </a:pPr>
            <a:endParaRPr lang="en-US" sz="28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NO Joins</a:t>
            </a:r>
          </a:p>
          <a:p>
            <a:pPr>
              <a:buFont typeface="Wingdings" pitchFamily="2" charset="2"/>
              <a:buChar char="ü"/>
            </a:pPr>
            <a:endParaRPr lang="en-US" sz="28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Multiple Physical tables are mapped to one Logical table</a:t>
            </a:r>
          </a:p>
          <a:p>
            <a:pPr>
              <a:buFont typeface="Wingdings" pitchFamily="2" charset="2"/>
              <a:buChar char="ü"/>
            </a:pPr>
            <a:endParaRPr lang="en-US" sz="28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Multiple Logical tables mapped to one physical table</a:t>
            </a:r>
            <a:endParaRPr lang="en-US" sz="2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0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609600" y="533400"/>
            <a:ext cx="7848600" cy="7620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/>
              <a:t>Quiz Time</a:t>
            </a:r>
            <a:endParaRPr lang="en-US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609600" y="1676400"/>
            <a:ext cx="7848600" cy="4724400"/>
          </a:xfrm>
          <a:prstGeom prst="roundRect">
            <a:avLst>
              <a:gd name="adj" fmla="val 256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Q: Why would someone translate multiple logical hosts to single physical host</a:t>
            </a:r>
          </a:p>
          <a:p>
            <a:endParaRPr lang="en-US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742950" indent="-742950">
              <a:buAutoNum type="alphaLcParenR"/>
            </a:pPr>
            <a:r>
              <a:rPr lang="en-US" sz="3600" dirty="0" smtClean="0">
                <a:solidFill>
                  <a:srgbClr val="002060"/>
                </a:solidFill>
              </a:rPr>
              <a:t>Extensibility / Flexibility</a:t>
            </a:r>
          </a:p>
          <a:p>
            <a:pPr marL="742950" indent="-742950">
              <a:buFontTx/>
              <a:buAutoNum type="alphaLcParenR"/>
            </a:pPr>
            <a:r>
              <a:rPr lang="en-US" sz="3600" dirty="0" smtClean="0">
                <a:solidFill>
                  <a:srgbClr val="002060"/>
                </a:solidFill>
              </a:rPr>
              <a:t>Just for fun</a:t>
            </a:r>
          </a:p>
          <a:p>
            <a:pPr marL="742950" indent="-742950">
              <a:buAutoNum type="alphaLcParenR"/>
            </a:pPr>
            <a:r>
              <a:rPr lang="en-US" sz="3600" dirty="0" smtClean="0">
                <a:solidFill>
                  <a:srgbClr val="002060"/>
                </a:solidFill>
              </a:rPr>
              <a:t>Scalability</a:t>
            </a:r>
          </a:p>
          <a:p>
            <a:pPr marL="742950" indent="-742950">
              <a:buAutoNum type="alphaLcParenR"/>
            </a:pPr>
            <a:r>
              <a:rPr lang="en-US" sz="3600" dirty="0" smtClean="0">
                <a:solidFill>
                  <a:srgbClr val="002060"/>
                </a:solidFill>
              </a:rPr>
              <a:t>They got nothing better to 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09600" y="533400"/>
            <a:ext cx="7848600" cy="7620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/>
              <a:t>Questions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2133600"/>
            <a:ext cx="7696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sz="3600" dirty="0" smtClean="0"/>
              <a:t> </a:t>
            </a:r>
            <a:r>
              <a:rPr lang="en-US" sz="3600" dirty="0" smtClean="0">
                <a:hlinkClick r:id="rId2"/>
              </a:rPr>
              <a:t>Rajkumar.Chandrasekaran@ebay.com</a:t>
            </a:r>
            <a:endParaRPr lang="en-US" sz="3600" dirty="0" smtClean="0"/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sz="3600" dirty="0" smtClean="0"/>
              <a:t> </a:t>
            </a:r>
            <a:r>
              <a:rPr lang="en-US" sz="3600" dirty="0" smtClean="0">
                <a:hlinkClick r:id="rId3"/>
              </a:rPr>
              <a:t>rajbits@gmail.com</a:t>
            </a:r>
            <a:endParaRPr lang="en-US" sz="3600" dirty="0" smtClean="0"/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sz="3600" dirty="0" smtClean="0"/>
              <a:t>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Twitter / </a:t>
            </a:r>
            <a:r>
              <a:rPr lang="en-US" sz="3200" dirty="0" err="1" smtClean="0">
                <a:solidFill>
                  <a:schemeClr val="bg1">
                    <a:lumMod val="65000"/>
                  </a:schemeClr>
                </a:solidFill>
              </a:rPr>
              <a:t>Facebook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 / </a:t>
            </a:r>
            <a:r>
              <a:rPr lang="en-US" sz="3200" dirty="0" err="1" smtClean="0">
                <a:solidFill>
                  <a:schemeClr val="bg1">
                    <a:lumMod val="65000"/>
                  </a:schemeClr>
                </a:solidFill>
              </a:rPr>
              <a:t>Orkut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 / Skype :</a:t>
            </a:r>
            <a:r>
              <a:rPr lang="en-US" sz="3600" dirty="0" smtClean="0"/>
              <a:t> </a:t>
            </a:r>
            <a:r>
              <a:rPr lang="en-US" sz="3600" dirty="0" err="1" smtClean="0">
                <a:solidFill>
                  <a:schemeClr val="tx2">
                    <a:lumMod val="50000"/>
                  </a:schemeClr>
                </a:solidFill>
              </a:rPr>
              <a:t>rajbits</a:t>
            </a:r>
            <a:endParaRPr lang="en-US" sz="3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609600" y="533400"/>
            <a:ext cx="7848600" cy="762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Takeaways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1524000"/>
            <a:ext cx="80010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If you are a developer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Programming for ‘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ilities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’ (or “abilities”)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Understand newer/wider/deeper ways of architecting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Simpler ways to embed Architectural vision into code</a:t>
            </a:r>
          </a:p>
          <a:p>
            <a:pPr lvl="1"/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If you are an Architect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Revisit some of the approaches towards building systems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Sneak preview at highly scalable, highly available systems</a:t>
            </a:r>
          </a:p>
          <a:p>
            <a:pPr lvl="1"/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If you are in Management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Greater ROI, Faster returns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Understand how great architecture can turn the business around</a:t>
            </a:r>
          </a:p>
          <a:p>
            <a:pPr lvl="1">
              <a:buFont typeface="Wingdings" pitchFamily="2" charset="2"/>
              <a:buChar char="ü"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If you are none of the above</a:t>
            </a:r>
          </a:p>
          <a:p>
            <a:pPr marL="457200" lvl="2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Get  all of the above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sym typeface="Wingdings" pitchFamily="2" charset="2"/>
              </a:rPr>
              <a:t>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609600" y="533400"/>
            <a:ext cx="7848600" cy="7620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/>
              <a:t>Quiz Time</a:t>
            </a:r>
            <a:endParaRPr lang="en-US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609600" y="1676400"/>
            <a:ext cx="7848600" cy="4724400"/>
          </a:xfrm>
          <a:prstGeom prst="roundRect">
            <a:avLst>
              <a:gd name="adj" fmla="val 256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Q: Whose responsibility is Architecture?</a:t>
            </a:r>
          </a:p>
          <a:p>
            <a:endParaRPr lang="en-US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742950" indent="-742950">
              <a:buAutoNum type="alphaLcParenR"/>
            </a:pPr>
            <a:r>
              <a:rPr lang="en-US" sz="3600" dirty="0" smtClean="0">
                <a:solidFill>
                  <a:srgbClr val="002060"/>
                </a:solidFill>
              </a:rPr>
              <a:t>Developers</a:t>
            </a:r>
          </a:p>
          <a:p>
            <a:pPr marL="742950" indent="-742950">
              <a:buAutoNum type="alphaLcParenR"/>
            </a:pPr>
            <a:r>
              <a:rPr lang="en-US" sz="3600" dirty="0" smtClean="0">
                <a:solidFill>
                  <a:srgbClr val="002060"/>
                </a:solidFill>
              </a:rPr>
              <a:t>Architects</a:t>
            </a:r>
          </a:p>
          <a:p>
            <a:pPr marL="742950" indent="-742950">
              <a:buAutoNum type="alphaLcParenR"/>
            </a:pPr>
            <a:r>
              <a:rPr lang="en-US" sz="3600" dirty="0" smtClean="0">
                <a:solidFill>
                  <a:srgbClr val="002060"/>
                </a:solidFill>
              </a:rPr>
              <a:t>Management</a:t>
            </a:r>
          </a:p>
          <a:p>
            <a:pPr marL="742950" indent="-742950">
              <a:buAutoNum type="alphaLcParenR"/>
            </a:pPr>
            <a:r>
              <a:rPr lang="en-US" sz="3600" dirty="0" smtClean="0">
                <a:solidFill>
                  <a:srgbClr val="002060"/>
                </a:solidFill>
              </a:rPr>
              <a:t>Security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457200" y="2971800"/>
            <a:ext cx="8153400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accent3">
                    <a:lumMod val="50000"/>
                  </a:schemeClr>
                </a:solidFill>
              </a:rPr>
              <a:t>Approaches to Architecture</a:t>
            </a:r>
            <a:endParaRPr lang="en-US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67000" y="1371600"/>
            <a:ext cx="3352800" cy="1828800"/>
          </a:xfrm>
          <a:prstGeom prst="roundRect">
            <a:avLst>
              <a:gd name="adj" fmla="val 456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 dirty="0" smtClean="0">
                <a:solidFill>
                  <a:schemeClr val="accent4">
                    <a:lumMod val="75000"/>
                  </a:schemeClr>
                </a:solidFill>
              </a:rPr>
              <a:t>None</a:t>
            </a:r>
            <a:endParaRPr lang="en-US" sz="8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 rot="5400000">
            <a:off x="3886200" y="3429000"/>
            <a:ext cx="914400" cy="762000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66800" y="4268212"/>
            <a:ext cx="7315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</a:rPr>
              <a:t> No realization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</a:rPr>
              <a:t>Zero effort  in streamlining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</a:rPr>
              <a:t>High maintenance cost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n-US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09600" y="228600"/>
            <a:ext cx="8153400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accent3">
                    <a:lumMod val="50000"/>
                  </a:schemeClr>
                </a:solidFill>
              </a:rPr>
              <a:t>Approaches to Architecture</a:t>
            </a:r>
            <a:endParaRPr lang="en-US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67000" y="1447800"/>
            <a:ext cx="3352800" cy="1600200"/>
          </a:xfrm>
          <a:prstGeom prst="roundRect">
            <a:avLst>
              <a:gd name="adj" fmla="val 4561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 dirty="0" smtClean="0">
                <a:solidFill>
                  <a:schemeClr val="accent4">
                    <a:lumMod val="75000"/>
                  </a:schemeClr>
                </a:solidFill>
              </a:rPr>
              <a:t>Pure</a:t>
            </a:r>
            <a:endParaRPr lang="en-US" sz="8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 rot="5400000">
            <a:off x="3924300" y="3314700"/>
            <a:ext cx="838200" cy="762000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66800" y="4268212"/>
            <a:ext cx="7315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</a:rPr>
              <a:t> Sometimes very extensive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</a:rPr>
              <a:t>Misses the big picture, Long-term goals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</a:rPr>
              <a:t>High maintenance cost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n-US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228600"/>
            <a:ext cx="8153400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accent3">
                    <a:lumMod val="50000"/>
                  </a:schemeClr>
                </a:solidFill>
              </a:rPr>
              <a:t>Approaches to Architecture</a:t>
            </a:r>
            <a:endParaRPr lang="en-US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3605</TotalTime>
  <Words>1023</Words>
  <Application>Microsoft Office PowerPoint</Application>
  <PresentationFormat>On-screen Show (4:3)</PresentationFormat>
  <Paragraphs>244</Paragraphs>
  <Slides>42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4" baseType="lpstr">
      <vt:lpstr>Office Theme</vt:lpstr>
      <vt:lpstr>Visio</vt:lpstr>
      <vt:lpstr>Pragmatic Architecture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Approaches to Architecture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</vt:vector>
  </TitlesOfParts>
  <Company>eBay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Pragmatic Architecture</dc:title>
  <dc:creator>rachandrasekaran</dc:creator>
  <cp:lastModifiedBy>Office</cp:lastModifiedBy>
  <cp:revision>216</cp:revision>
  <dcterms:created xsi:type="dcterms:W3CDTF">2010-10-26T15:12:26Z</dcterms:created>
  <dcterms:modified xsi:type="dcterms:W3CDTF">2010-10-29T04:32:21Z</dcterms:modified>
</cp:coreProperties>
</file>